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10"/>
  </p:notesMasterIdLst>
  <p:sldIdLst>
    <p:sldId id="256" r:id="rId2"/>
    <p:sldId id="284" r:id="rId3"/>
    <p:sldId id="290" r:id="rId4"/>
    <p:sldId id="285" r:id="rId5"/>
    <p:sldId id="286" r:id="rId6"/>
    <p:sldId id="288" r:id="rId7"/>
    <p:sldId id="289" r:id="rId8"/>
    <p:sldId id="283" r:id="rId9"/>
  </p:sldIdLst>
  <p:sldSz cx="9144000" cy="6858000" type="screen4x3"/>
  <p:notesSz cx="6881813" cy="9296400"/>
  <p:defaultTextStyle>
    <a:defPPr>
      <a:defRPr lang="en-US"/>
    </a:defPPr>
    <a:lvl1pPr algn="l" rtl="0" fontAlgn="base">
      <a:spcBef>
        <a:spcPct val="0"/>
      </a:spcBef>
      <a:spcAft>
        <a:spcPct val="0"/>
      </a:spcAft>
      <a:defRPr kern="1200">
        <a:solidFill>
          <a:schemeClr val="tx1"/>
        </a:solidFill>
        <a:latin typeface="Times New Roman" pitchFamily="18" charset="0"/>
        <a:ea typeface="+mn-ea"/>
        <a:cs typeface="+mn-cs"/>
      </a:defRPr>
    </a:lvl1pPr>
    <a:lvl2pPr marL="457200" algn="l" rtl="0" fontAlgn="base">
      <a:spcBef>
        <a:spcPct val="0"/>
      </a:spcBef>
      <a:spcAft>
        <a:spcPct val="0"/>
      </a:spcAft>
      <a:defRPr kern="1200">
        <a:solidFill>
          <a:schemeClr val="tx1"/>
        </a:solidFill>
        <a:latin typeface="Times New Roman" pitchFamily="18" charset="0"/>
        <a:ea typeface="+mn-ea"/>
        <a:cs typeface="+mn-cs"/>
      </a:defRPr>
    </a:lvl2pPr>
    <a:lvl3pPr marL="914400" algn="l" rtl="0" fontAlgn="base">
      <a:spcBef>
        <a:spcPct val="0"/>
      </a:spcBef>
      <a:spcAft>
        <a:spcPct val="0"/>
      </a:spcAft>
      <a:defRPr kern="1200">
        <a:solidFill>
          <a:schemeClr val="tx1"/>
        </a:solidFill>
        <a:latin typeface="Times New Roman" pitchFamily="18" charset="0"/>
        <a:ea typeface="+mn-ea"/>
        <a:cs typeface="+mn-cs"/>
      </a:defRPr>
    </a:lvl3pPr>
    <a:lvl4pPr marL="1371600" algn="l" rtl="0" fontAlgn="base">
      <a:spcBef>
        <a:spcPct val="0"/>
      </a:spcBef>
      <a:spcAft>
        <a:spcPct val="0"/>
      </a:spcAft>
      <a:defRPr kern="1200">
        <a:solidFill>
          <a:schemeClr val="tx1"/>
        </a:solidFill>
        <a:latin typeface="Times New Roman" pitchFamily="18" charset="0"/>
        <a:ea typeface="+mn-ea"/>
        <a:cs typeface="+mn-cs"/>
      </a:defRPr>
    </a:lvl4pPr>
    <a:lvl5pPr marL="1828800" algn="l" rtl="0" fontAlgn="base">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31" autoAdjust="0"/>
  </p:normalViewPr>
  <p:slideViewPr>
    <p:cSldViewPr>
      <p:cViewPr varScale="1">
        <p:scale>
          <a:sx n="74" d="100"/>
          <a:sy n="74" d="100"/>
        </p:scale>
        <p:origin x="-317" y="-72"/>
      </p:cViewPr>
      <p:guideLst>
        <p:guide orient="horz" pos="2160"/>
        <p:guide pos="2880"/>
      </p:guideLst>
    </p:cSldViewPr>
  </p:slideViewPr>
  <p:outlineViewPr>
    <p:cViewPr>
      <p:scale>
        <a:sx n="33" d="100"/>
        <a:sy n="33" d="100"/>
      </p:scale>
      <p:origin x="0" y="153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913" cy="465138"/>
          </a:xfrm>
          <a:prstGeom prst="rect">
            <a:avLst/>
          </a:prstGeom>
        </p:spPr>
        <p:txBody>
          <a:bodyPr vert="horz" lIns="92446" tIns="46223" rIns="92446" bIns="46223" rtlCol="0"/>
          <a:lstStyle>
            <a:lvl1pPr algn="l">
              <a:defRPr sz="1200">
                <a:latin typeface="Times New Roman" charset="0"/>
              </a:defRPr>
            </a:lvl1pPr>
          </a:lstStyle>
          <a:p>
            <a:pPr>
              <a:defRPr/>
            </a:pPr>
            <a:endParaRPr lang="en-US"/>
          </a:p>
        </p:txBody>
      </p:sp>
      <p:sp>
        <p:nvSpPr>
          <p:cNvPr id="3" name="Date Placeholder 2"/>
          <p:cNvSpPr>
            <a:spLocks noGrp="1"/>
          </p:cNvSpPr>
          <p:nvPr>
            <p:ph type="dt" idx="1"/>
          </p:nvPr>
        </p:nvSpPr>
        <p:spPr>
          <a:xfrm>
            <a:off x="3897313" y="0"/>
            <a:ext cx="2982912" cy="465138"/>
          </a:xfrm>
          <a:prstGeom prst="rect">
            <a:avLst/>
          </a:prstGeom>
        </p:spPr>
        <p:txBody>
          <a:bodyPr vert="horz" lIns="92446" tIns="46223" rIns="92446" bIns="46223" rtlCol="0"/>
          <a:lstStyle>
            <a:lvl1pPr algn="r">
              <a:defRPr sz="1200">
                <a:latin typeface="Times New Roman" charset="0"/>
              </a:defRPr>
            </a:lvl1pPr>
          </a:lstStyle>
          <a:p>
            <a:pPr>
              <a:defRPr/>
            </a:pPr>
            <a:fld id="{01BD72C9-6731-4A5A-9945-D605B8621D1E}" type="datetimeFigureOut">
              <a:rPr lang="en-US"/>
              <a:pPr>
                <a:defRPr/>
              </a:pPr>
              <a:t>12/9/2013</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pPr lvl="0"/>
            <a:endParaRPr lang="en-US" noProof="0" smtClean="0"/>
          </a:p>
        </p:txBody>
      </p:sp>
      <p:sp>
        <p:nvSpPr>
          <p:cNvPr id="5" name="Notes Placeholder 4"/>
          <p:cNvSpPr>
            <a:spLocks noGrp="1"/>
          </p:cNvSpPr>
          <p:nvPr>
            <p:ph type="body" sz="quarter" idx="3"/>
          </p:nvPr>
        </p:nvSpPr>
        <p:spPr>
          <a:xfrm>
            <a:off x="688975" y="4416425"/>
            <a:ext cx="5505450" cy="4183063"/>
          </a:xfrm>
          <a:prstGeom prst="rect">
            <a:avLst/>
          </a:prstGeom>
        </p:spPr>
        <p:txBody>
          <a:bodyPr vert="horz" lIns="92446" tIns="46223" rIns="92446" bIns="46223"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675"/>
            <a:ext cx="2982913" cy="465138"/>
          </a:xfrm>
          <a:prstGeom prst="rect">
            <a:avLst/>
          </a:prstGeom>
        </p:spPr>
        <p:txBody>
          <a:bodyPr vert="horz" lIns="92446" tIns="46223" rIns="92446" bIns="46223" rtlCol="0" anchor="b"/>
          <a:lstStyle>
            <a:lvl1pPr algn="l">
              <a:defRPr sz="1200">
                <a:latin typeface="Times New Roman" charset="0"/>
              </a:defRPr>
            </a:lvl1pPr>
          </a:lstStyle>
          <a:p>
            <a:pPr>
              <a:defRPr/>
            </a:pPr>
            <a:endParaRPr lang="en-US"/>
          </a:p>
        </p:txBody>
      </p:sp>
      <p:sp>
        <p:nvSpPr>
          <p:cNvPr id="7" name="Slide Number Placeholder 6"/>
          <p:cNvSpPr>
            <a:spLocks noGrp="1"/>
          </p:cNvSpPr>
          <p:nvPr>
            <p:ph type="sldNum" sz="quarter" idx="5"/>
          </p:nvPr>
        </p:nvSpPr>
        <p:spPr>
          <a:xfrm>
            <a:off x="3897313" y="8829675"/>
            <a:ext cx="2982912" cy="465138"/>
          </a:xfrm>
          <a:prstGeom prst="rect">
            <a:avLst/>
          </a:prstGeom>
        </p:spPr>
        <p:txBody>
          <a:bodyPr vert="horz" lIns="92446" tIns="46223" rIns="92446" bIns="46223" rtlCol="0" anchor="b"/>
          <a:lstStyle>
            <a:lvl1pPr algn="r">
              <a:defRPr sz="1200">
                <a:latin typeface="Times New Roman" charset="0"/>
              </a:defRPr>
            </a:lvl1pPr>
          </a:lstStyle>
          <a:p>
            <a:pPr>
              <a:defRPr/>
            </a:pPr>
            <a:fld id="{84964CBF-E2F4-4BC5-8952-6A7F9B547B8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5B4BE90-8F8D-436A-B953-7403A211F67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EFEA59C-1429-4941-A729-1C755C456E7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09515BD-467D-4C83-91E8-D54248B225C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EEFDD49-51D0-44C6-A2AC-16115F107A8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3DD920E-4988-4CC1-A5BF-CFCBD2C3EC4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958F88A-C88C-47B3-BA64-6A216B22D36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178E98B-548B-44FA-832B-4CD91D525C5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2F6059E-4BC2-4F17-A16B-92BF195CB21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6FB2482-5A88-4CAE-ABC4-FACE22532DF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A67AD13-6CE2-42E9-8E2B-20D2CCDA437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F57DB34-7914-449E-BC1E-773A3037629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Times New Roman" charset="0"/>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Times New Roman"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Times New Roman" charset="0"/>
              </a:defRPr>
            </a:lvl1pPr>
          </a:lstStyle>
          <a:p>
            <a:pPr>
              <a:defRPr/>
            </a:pPr>
            <a:fld id="{9FE42668-FE2E-42F3-A0CA-154F7AD3A2E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descr="City PPt"/>
          <p:cNvPicPr>
            <a:picLocks noChangeAspect="1" noChangeArrowheads="1"/>
          </p:cNvPicPr>
          <p:nvPr/>
        </p:nvPicPr>
        <p:blipFill>
          <a:blip r:embed="rId2" cstate="print"/>
          <a:srcRect/>
          <a:stretch>
            <a:fillRect/>
          </a:stretch>
        </p:blipFill>
        <p:spPr bwMode="auto">
          <a:xfrm>
            <a:off x="0" y="-304800"/>
            <a:ext cx="9144000" cy="7162800"/>
          </a:xfrm>
          <a:prstGeom prst="rect">
            <a:avLst/>
          </a:prstGeom>
          <a:noFill/>
          <a:ln w="9525">
            <a:noFill/>
            <a:miter lim="800000"/>
            <a:headEnd/>
            <a:tailEnd/>
          </a:ln>
        </p:spPr>
      </p:pic>
      <p:sp>
        <p:nvSpPr>
          <p:cNvPr id="3075" name="Rectangle 10"/>
          <p:cNvSpPr>
            <a:spLocks noGrp="1" noChangeArrowheads="1"/>
          </p:cNvSpPr>
          <p:nvPr>
            <p:ph idx="1"/>
          </p:nvPr>
        </p:nvSpPr>
        <p:spPr>
          <a:xfrm>
            <a:off x="228600" y="1447800"/>
            <a:ext cx="7848600" cy="3200400"/>
          </a:xfrm>
        </p:spPr>
        <p:txBody>
          <a:bodyPr/>
          <a:lstStyle/>
          <a:p>
            <a:pPr algn="ctr" eaLnBrk="1" hangingPunct="1">
              <a:spcBef>
                <a:spcPct val="0"/>
              </a:spcBef>
              <a:buFontTx/>
              <a:buNone/>
            </a:pPr>
            <a:r>
              <a:rPr lang="en-US" sz="4800" b="1" dirty="0" smtClean="0">
                <a:latin typeface="Baskerville Old Face" pitchFamily="18" charset="0"/>
              </a:rPr>
              <a:t>City of El Paso</a:t>
            </a:r>
          </a:p>
          <a:p>
            <a:pPr algn="ctr" eaLnBrk="1" hangingPunct="1">
              <a:spcBef>
                <a:spcPct val="0"/>
              </a:spcBef>
              <a:buFontTx/>
              <a:buNone/>
            </a:pPr>
            <a:endParaRPr lang="en-US" sz="1800" dirty="0" smtClean="0">
              <a:latin typeface="Baskerville Old Face" pitchFamily="18" charset="0"/>
            </a:endParaRPr>
          </a:p>
          <a:p>
            <a:pPr algn="ctr" eaLnBrk="1" hangingPunct="1">
              <a:spcBef>
                <a:spcPct val="0"/>
              </a:spcBef>
              <a:buFontTx/>
              <a:buNone/>
            </a:pPr>
            <a:r>
              <a:rPr lang="en-US" sz="2800" b="1" dirty="0" smtClean="0">
                <a:latin typeface="Times New Roman" pitchFamily="18" charset="0"/>
              </a:rPr>
              <a:t>Special Election to Fill Vacancies in Municipal Court No. 4 and City Council District No. 6</a:t>
            </a:r>
          </a:p>
          <a:p>
            <a:pPr algn="ctr" eaLnBrk="1" hangingPunct="1">
              <a:spcBef>
                <a:spcPct val="0"/>
              </a:spcBef>
              <a:buFontTx/>
              <a:buNone/>
            </a:pPr>
            <a:endParaRPr lang="en-US" sz="1800" b="1" dirty="0" smtClean="0">
              <a:latin typeface="Times New Roman" pitchFamily="18" charset="0"/>
            </a:endParaRPr>
          </a:p>
          <a:p>
            <a:pPr algn="ctr" eaLnBrk="1" hangingPunct="1">
              <a:spcBef>
                <a:spcPct val="0"/>
              </a:spcBef>
              <a:buFontTx/>
              <a:buNone/>
            </a:pPr>
            <a:r>
              <a:rPr kumimoji="1" lang="en-US" sz="2400" b="1" i="1" dirty="0" smtClean="0">
                <a:latin typeface="Times New Roman" pitchFamily="18" charset="0"/>
              </a:rPr>
              <a:t>City Attorney’s Office</a:t>
            </a:r>
            <a:endParaRPr lang="en-US" sz="2400" b="1" i="1" dirty="0" smtClean="0">
              <a:latin typeface="Times New Roman" pitchFamily="18" charset="0"/>
            </a:endParaRPr>
          </a:p>
          <a:p>
            <a:pPr eaLnBrk="1" hangingPunct="1">
              <a:spcBef>
                <a:spcPct val="0"/>
              </a:spcBef>
              <a:buFontTx/>
              <a:buNone/>
            </a:pPr>
            <a:endParaRPr lang="en-US" sz="2400" b="1" i="1" dirty="0" smtClean="0">
              <a:latin typeface="Times New Roman" pitchFamily="18" charset="0"/>
            </a:endParaRPr>
          </a:p>
        </p:txBody>
      </p:sp>
      <p:pic>
        <p:nvPicPr>
          <p:cNvPr id="3076" name="Picture 2"/>
          <p:cNvPicPr>
            <a:picLocks noChangeAspect="1" noChangeArrowheads="1"/>
          </p:cNvPicPr>
          <p:nvPr/>
        </p:nvPicPr>
        <p:blipFill>
          <a:blip r:embed="rId3" cstate="print"/>
          <a:srcRect/>
          <a:stretch>
            <a:fillRect/>
          </a:stretch>
        </p:blipFill>
        <p:spPr bwMode="auto">
          <a:xfrm>
            <a:off x="533400" y="5029200"/>
            <a:ext cx="1371600" cy="1371600"/>
          </a:xfrm>
          <a:prstGeom prst="rect">
            <a:avLst/>
          </a:prstGeom>
          <a:noFill/>
          <a:ln w="9525">
            <a:noFill/>
            <a:miter lim="800000"/>
            <a:headEnd/>
            <a:tailEnd/>
          </a:ln>
        </p:spPr>
      </p:pic>
      <p:pic>
        <p:nvPicPr>
          <p:cNvPr id="3077" name="Picture 3"/>
          <p:cNvPicPr>
            <a:picLocks noChangeAspect="1" noChangeArrowheads="1"/>
          </p:cNvPicPr>
          <p:nvPr/>
        </p:nvPicPr>
        <p:blipFill>
          <a:blip r:embed="rId4" cstate="print"/>
          <a:srcRect/>
          <a:stretch>
            <a:fillRect/>
          </a:stretch>
        </p:blipFill>
        <p:spPr bwMode="auto">
          <a:xfrm>
            <a:off x="1981200" y="5029200"/>
            <a:ext cx="1447800" cy="1371600"/>
          </a:xfrm>
          <a:prstGeom prst="rect">
            <a:avLst/>
          </a:prstGeom>
          <a:noFill/>
          <a:ln w="9525">
            <a:noFill/>
            <a:miter lim="800000"/>
            <a:headEnd/>
            <a:tailEnd/>
          </a:ln>
        </p:spPr>
      </p:pic>
      <p:pic>
        <p:nvPicPr>
          <p:cNvPr id="3078" name="Picture 5"/>
          <p:cNvPicPr>
            <a:picLocks noChangeAspect="1" noChangeArrowheads="1"/>
          </p:cNvPicPr>
          <p:nvPr/>
        </p:nvPicPr>
        <p:blipFill>
          <a:blip r:embed="rId5" cstate="print"/>
          <a:srcRect/>
          <a:stretch>
            <a:fillRect/>
          </a:stretch>
        </p:blipFill>
        <p:spPr bwMode="auto">
          <a:xfrm>
            <a:off x="4953000" y="5029200"/>
            <a:ext cx="1295400" cy="1371600"/>
          </a:xfrm>
          <a:prstGeom prst="rect">
            <a:avLst/>
          </a:prstGeom>
          <a:noFill/>
          <a:ln w="9525">
            <a:noFill/>
            <a:miter lim="800000"/>
            <a:headEnd/>
            <a:tailEnd/>
          </a:ln>
        </p:spPr>
      </p:pic>
      <p:pic>
        <p:nvPicPr>
          <p:cNvPr id="3079" name="Picture 6"/>
          <p:cNvPicPr>
            <a:picLocks noChangeAspect="1" noChangeArrowheads="1"/>
          </p:cNvPicPr>
          <p:nvPr/>
        </p:nvPicPr>
        <p:blipFill>
          <a:blip r:embed="rId6" cstate="print"/>
          <a:srcRect/>
          <a:stretch>
            <a:fillRect/>
          </a:stretch>
        </p:blipFill>
        <p:spPr bwMode="auto">
          <a:xfrm>
            <a:off x="3505200" y="5029200"/>
            <a:ext cx="1371600" cy="1371600"/>
          </a:xfrm>
          <a:prstGeom prst="rect">
            <a:avLst/>
          </a:prstGeom>
          <a:noFill/>
          <a:ln w="9525">
            <a:noFill/>
            <a:miter lim="800000"/>
            <a:headEnd/>
            <a:tailEnd/>
          </a:ln>
        </p:spPr>
      </p:pic>
      <p:pic>
        <p:nvPicPr>
          <p:cNvPr id="3080" name="Picture 7"/>
          <p:cNvPicPr>
            <a:picLocks noChangeAspect="1" noChangeArrowheads="1"/>
          </p:cNvPicPr>
          <p:nvPr/>
        </p:nvPicPr>
        <p:blipFill>
          <a:blip r:embed="rId7" cstate="print"/>
          <a:srcRect/>
          <a:stretch>
            <a:fillRect/>
          </a:stretch>
        </p:blipFill>
        <p:spPr bwMode="auto">
          <a:xfrm>
            <a:off x="6324600" y="5029200"/>
            <a:ext cx="1371600" cy="1362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ity PPt"/>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Rectangle 10"/>
          <p:cNvSpPr txBox="1">
            <a:spLocks noChangeArrowheads="1"/>
          </p:cNvSpPr>
          <p:nvPr/>
        </p:nvSpPr>
        <p:spPr bwMode="auto">
          <a:xfrm>
            <a:off x="228600" y="1447800"/>
            <a:ext cx="7848600" cy="3200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b="1" i="1" u="none" strike="noStrike" kern="1200" cap="none" spc="0" normalizeH="0" baseline="0" noProof="0" dirty="0" smtClean="0">
              <a:ln>
                <a:noFill/>
              </a:ln>
              <a:solidFill>
                <a:schemeClr val="tx1"/>
              </a:solidFill>
              <a:effectLst/>
              <a:uLnTx/>
              <a:uFillTx/>
              <a:latin typeface="Times New Roman" pitchFamily="18" charset="0"/>
              <a:ea typeface="+mn-ea"/>
              <a:cs typeface="+mn-cs"/>
            </a:endParaRPr>
          </a:p>
        </p:txBody>
      </p:sp>
      <p:sp>
        <p:nvSpPr>
          <p:cNvPr id="6" name="Rectangle 10"/>
          <p:cNvSpPr txBox="1">
            <a:spLocks noChangeArrowheads="1"/>
          </p:cNvSpPr>
          <p:nvPr/>
        </p:nvSpPr>
        <p:spPr bwMode="auto">
          <a:xfrm>
            <a:off x="381000" y="1600200"/>
            <a:ext cx="7848600" cy="3200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1" fontAlgn="base" latinLnBrk="0" hangingPunct="1">
              <a:lnSpc>
                <a:spcPct val="100000"/>
              </a:lnSpc>
              <a:spcBef>
                <a:spcPct val="0"/>
              </a:spcBef>
              <a:spcAft>
                <a:spcPct val="0"/>
              </a:spcAft>
              <a:buClrTx/>
              <a:buSzTx/>
              <a:buFontTx/>
              <a:buNone/>
              <a:tabLst/>
              <a:defRPr/>
            </a:pPr>
            <a:r>
              <a:rPr kumimoji="0" lang="en-US" sz="4000" i="0" u="none" strike="noStrike" kern="1200" cap="none" spc="0" normalizeH="0" baseline="0" noProof="0" dirty="0" smtClean="0">
                <a:ln>
                  <a:noFill/>
                </a:ln>
                <a:solidFill>
                  <a:schemeClr val="tx1"/>
                </a:solidFill>
                <a:effectLst/>
                <a:uLnTx/>
                <a:uFillTx/>
                <a:latin typeface="Baskerville Old Face" pitchFamily="18" charset="0"/>
                <a:ea typeface="+mn-ea"/>
                <a:cs typeface="+mn-cs"/>
              </a:rPr>
              <a:t>Texas Constitution</a:t>
            </a: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endParaRPr lang="en-US" sz="2000" dirty="0" smtClean="0">
              <a:latin typeface="Baskerville Old Face" pitchFamily="18" charset="0"/>
            </a:endParaRP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r>
              <a:rPr lang="en-US" sz="2000" dirty="0" smtClean="0">
                <a:latin typeface="Baskerville Old Face" pitchFamily="18" charset="0"/>
              </a:rPr>
              <a:t>Article XI, Section 11(a) allows a home rule city to provide by Charter or Charter Amendment for a term of office longer than 2 years, but not to exceed 4 years, provided however, that such officers are subject to Article XVI, Section 65(b) of the constitution providing for automatic resignation in certain circumstances.</a:t>
            </a: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endParaRPr lang="en-US" sz="2000" dirty="0" smtClean="0">
              <a:latin typeface="Baskerville Old Face" pitchFamily="18" charset="0"/>
            </a:endParaRP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r>
              <a:rPr kumimoji="0" lang="en-US" sz="2000" b="0" i="0" u="none" strike="noStrike" kern="1200" cap="none" spc="0" normalizeH="0" baseline="0" noProof="0" dirty="0" smtClean="0">
                <a:ln>
                  <a:noFill/>
                </a:ln>
                <a:solidFill>
                  <a:schemeClr val="tx1"/>
                </a:solidFill>
                <a:effectLst/>
                <a:uLnTx/>
                <a:uFillTx/>
                <a:latin typeface="Baskerville Old Face" pitchFamily="18" charset="0"/>
                <a:ea typeface="+mn-ea"/>
                <a:cs typeface="+mn-cs"/>
              </a:rPr>
              <a:t>Article XVI, Section 65(b) states that if any of the officers shall announce their candidacy,</a:t>
            </a:r>
            <a:r>
              <a:rPr kumimoji="0" lang="en-US" sz="2000" b="0" i="0" u="none" strike="noStrike" kern="1200" cap="none" spc="0" normalizeH="0" noProof="0" dirty="0" smtClean="0">
                <a:ln>
                  <a:noFill/>
                </a:ln>
                <a:solidFill>
                  <a:schemeClr val="tx1"/>
                </a:solidFill>
                <a:effectLst/>
                <a:uLnTx/>
                <a:uFillTx/>
                <a:latin typeface="Baskerville Old Face" pitchFamily="18" charset="0"/>
                <a:ea typeface="+mn-ea"/>
                <a:cs typeface="+mn-cs"/>
              </a:rPr>
              <a:t> or shall in fact become a candidate, in any General, Special, or Primary Election when the unexpired term of office then held shall exceed one year and 30 days, such announcement of candidacy shall constitute an automatic resignation of the office held.</a:t>
            </a:r>
            <a:endParaRPr kumimoji="0" lang="en-US" sz="2000" b="0" i="0" u="none" strike="noStrike" kern="1200" cap="none" spc="0" normalizeH="0" baseline="0" noProof="0" dirty="0" smtClean="0">
              <a:ln>
                <a:noFill/>
              </a:ln>
              <a:solidFill>
                <a:schemeClr val="tx1"/>
              </a:solidFill>
              <a:effectLst/>
              <a:uLnTx/>
              <a:uFillTx/>
              <a:latin typeface="Baskerville Old Face" pitchFamily="18" charset="0"/>
              <a:ea typeface="+mn-ea"/>
              <a:cs typeface="+mn-cs"/>
            </a:endParaRPr>
          </a:p>
          <a:p>
            <a:pPr marL="342900" marR="0" lvl="0" indent="-342900" algn="ctr" defTabSz="914400" rtl="0" eaLnBrk="1" fontAlgn="base" latinLnBrk="0" hangingPunct="1">
              <a:lnSpc>
                <a:spcPct val="100000"/>
              </a:lnSpc>
              <a:spcBef>
                <a:spcPct val="0"/>
              </a:spcBef>
              <a:spcAft>
                <a:spcPct val="0"/>
              </a:spcAft>
              <a:buClrTx/>
              <a:buSzTx/>
              <a:buFontTx/>
              <a:buNone/>
              <a:tabLst/>
              <a:defRPr/>
            </a:pPr>
            <a:endParaRPr kumimoji="0" lang="en-US" sz="2400" b="1" i="1" u="none" strike="noStrike" kern="1200" cap="none" spc="0" normalizeH="0" baseline="0" noProof="0" dirty="0" smtClean="0">
              <a:ln>
                <a:noFill/>
              </a:ln>
              <a:solidFill>
                <a:schemeClr val="tx1"/>
              </a:solidFill>
              <a:effectLst/>
              <a:uLnTx/>
              <a:uFillTx/>
              <a:latin typeface="Times New Roman" pitchFamily="18" charset="0"/>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2400" b="1" i="1" u="none" strike="noStrike" kern="1200" cap="none" spc="0" normalizeH="0" baseline="0" noProof="0" dirty="0" smtClean="0">
              <a:ln>
                <a:noFill/>
              </a:ln>
              <a:solidFill>
                <a:schemeClr val="tx1"/>
              </a:solidFill>
              <a:effectLst/>
              <a:uLnTx/>
              <a:uFillTx/>
              <a:latin typeface="Times New Roman" pitchFamily="18" charset="0"/>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ity PPt"/>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Rectangle 10"/>
          <p:cNvSpPr txBox="1">
            <a:spLocks noChangeArrowheads="1"/>
          </p:cNvSpPr>
          <p:nvPr/>
        </p:nvSpPr>
        <p:spPr bwMode="auto">
          <a:xfrm>
            <a:off x="228600" y="1447800"/>
            <a:ext cx="7848600" cy="3200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b="1" i="1" u="none" strike="noStrike" kern="1200" cap="none" spc="0" normalizeH="0" baseline="0" noProof="0" dirty="0" smtClean="0">
              <a:ln>
                <a:noFill/>
              </a:ln>
              <a:solidFill>
                <a:schemeClr val="tx1"/>
              </a:solidFill>
              <a:effectLst/>
              <a:uLnTx/>
              <a:uFillTx/>
              <a:latin typeface="Times New Roman" pitchFamily="18" charset="0"/>
              <a:ea typeface="+mn-ea"/>
              <a:cs typeface="+mn-cs"/>
            </a:endParaRPr>
          </a:p>
        </p:txBody>
      </p:sp>
      <p:sp>
        <p:nvSpPr>
          <p:cNvPr id="6" name="Rectangle 10"/>
          <p:cNvSpPr txBox="1">
            <a:spLocks noChangeArrowheads="1"/>
          </p:cNvSpPr>
          <p:nvPr/>
        </p:nvSpPr>
        <p:spPr bwMode="auto">
          <a:xfrm>
            <a:off x="381000" y="1600200"/>
            <a:ext cx="7848600" cy="3200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1" fontAlgn="base" latinLnBrk="0" hangingPunct="1">
              <a:lnSpc>
                <a:spcPct val="100000"/>
              </a:lnSpc>
              <a:spcBef>
                <a:spcPct val="0"/>
              </a:spcBef>
              <a:spcAft>
                <a:spcPct val="0"/>
              </a:spcAft>
              <a:buClrTx/>
              <a:buSzTx/>
              <a:buFontTx/>
              <a:buNone/>
              <a:tabLst/>
              <a:defRPr/>
            </a:pPr>
            <a:r>
              <a:rPr kumimoji="0" lang="en-US" sz="4000" i="0" u="none" strike="noStrike" kern="1200" cap="none" spc="0" normalizeH="0" baseline="0" noProof="0" dirty="0" smtClean="0">
                <a:ln>
                  <a:noFill/>
                </a:ln>
                <a:solidFill>
                  <a:schemeClr val="tx1"/>
                </a:solidFill>
                <a:effectLst/>
                <a:uLnTx/>
                <a:uFillTx/>
                <a:latin typeface="Baskerville Old Face" pitchFamily="18" charset="0"/>
                <a:ea typeface="+mn-ea"/>
                <a:cs typeface="+mn-cs"/>
              </a:rPr>
              <a:t>Texas Constitution</a:t>
            </a: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endParaRPr lang="en-US" sz="2000" dirty="0" smtClean="0">
              <a:latin typeface="Baskerville Old Face" pitchFamily="18" charset="0"/>
            </a:endParaRP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r>
              <a:rPr lang="en-US" sz="2000" dirty="0" smtClean="0">
                <a:latin typeface="Baskerville Old Face" pitchFamily="18" charset="0"/>
              </a:rPr>
              <a:t>Article XVI, Section 17 states that all officers within the State shall continue to perform the duties of their offices until their successor shall be duly qualified.</a:t>
            </a: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endParaRPr lang="en-US" sz="1000" dirty="0" smtClean="0">
              <a:latin typeface="Baskerville Old Face" pitchFamily="18" charset="0"/>
            </a:endParaRP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r>
              <a:rPr lang="en-US" sz="2000" dirty="0" smtClean="0">
                <a:latin typeface="Baskerville Old Face" pitchFamily="18" charset="0"/>
              </a:rPr>
              <a:t>The Texas Attorney General has found that the </a:t>
            </a:r>
            <a:r>
              <a:rPr lang="en-US" sz="2000" smtClean="0">
                <a:latin typeface="Baskerville Old Face" pitchFamily="18" charset="0"/>
              </a:rPr>
              <a:t>“</a:t>
            </a:r>
            <a:r>
              <a:rPr lang="en-US" sz="2000" smtClean="0">
                <a:latin typeface="Baskerville Old Face" pitchFamily="18" charset="0"/>
              </a:rPr>
              <a:t>holdover </a:t>
            </a:r>
            <a:r>
              <a:rPr lang="en-US" sz="2000" dirty="0" smtClean="0">
                <a:latin typeface="Baskerville Old Face" pitchFamily="18" charset="0"/>
              </a:rPr>
              <a:t>provision” applies to automatic resignations triggered by </a:t>
            </a:r>
            <a:r>
              <a:rPr lang="en-US" sz="2000" smtClean="0">
                <a:latin typeface="Baskerville Old Face" pitchFamily="18" charset="0"/>
              </a:rPr>
              <a:t>Article </a:t>
            </a:r>
            <a:r>
              <a:rPr lang="en-US" sz="2000" smtClean="0">
                <a:latin typeface="Baskerville Old Face" pitchFamily="18" charset="0"/>
              </a:rPr>
              <a:t>XVI</a:t>
            </a:r>
            <a:r>
              <a:rPr lang="en-US" sz="2000" dirty="0" smtClean="0">
                <a:latin typeface="Baskerville Old Face" pitchFamily="18" charset="0"/>
              </a:rPr>
              <a:t>, Section 65 and Article XI, Section 11 of the Texas Constitution.  Tex. Atty. Gen. Op. No. DM-377 (1996); Tex. Atty. Gen. Op. No. JC-0318 (2000)</a:t>
            </a: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endParaRPr kumimoji="0" lang="en-US" sz="1000" b="1" i="1" u="none" strike="noStrike" kern="1200" cap="none" spc="0" normalizeH="0" baseline="0" noProof="0" dirty="0" smtClean="0">
              <a:ln>
                <a:noFill/>
              </a:ln>
              <a:solidFill>
                <a:schemeClr val="tx1"/>
              </a:solidFill>
              <a:effectLst/>
              <a:uLnTx/>
              <a:uFillTx/>
              <a:latin typeface="Baskerville Old Face" pitchFamily="18" charset="0"/>
              <a:ea typeface="+mn-ea"/>
              <a:cs typeface="+mn-cs"/>
            </a:endParaRP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r>
              <a:rPr lang="en-US" sz="2000" noProof="0" dirty="0" smtClean="0">
                <a:latin typeface="Baskerville Old Face" pitchFamily="18" charset="0"/>
              </a:rPr>
              <a:t>Article XI, Section 11(c) requires a municipality with terms of office exceeding 2 years to elect all members of the governing body and any vacancies may not be filled by appointment but must be filled by a majority of qualified voters at a special election called for such purpose within 120 days after the vacancy occurs.</a:t>
            </a:r>
            <a:endParaRPr kumimoji="0" lang="en-US" sz="2400" u="none" strike="noStrike" kern="1200" cap="none" spc="0" normalizeH="0" baseline="0" noProof="0" dirty="0" smtClean="0">
              <a:ln>
                <a:noFill/>
              </a:ln>
              <a:solidFill>
                <a:schemeClr val="tx1"/>
              </a:solidFill>
              <a:effectLst/>
              <a:uLnTx/>
              <a:uFillTx/>
              <a:latin typeface="Times New Roman" pitchFamily="18" charset="0"/>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2400" b="1" i="1" u="none" strike="noStrike" kern="1200" cap="none" spc="0" normalizeH="0" baseline="0" noProof="0" dirty="0" smtClean="0">
              <a:ln>
                <a:noFill/>
              </a:ln>
              <a:solidFill>
                <a:schemeClr val="tx1"/>
              </a:solidFill>
              <a:effectLst/>
              <a:uLnTx/>
              <a:uFillTx/>
              <a:latin typeface="Times New Roman" pitchFamily="18" charset="0"/>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ity PPt"/>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Rectangle 10"/>
          <p:cNvSpPr txBox="1">
            <a:spLocks noChangeArrowheads="1"/>
          </p:cNvSpPr>
          <p:nvPr/>
        </p:nvSpPr>
        <p:spPr bwMode="auto">
          <a:xfrm>
            <a:off x="228600" y="1447800"/>
            <a:ext cx="7848600" cy="3200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b="1" i="1" u="none" strike="noStrike" kern="1200" cap="none" spc="0" normalizeH="0" baseline="0" noProof="0" dirty="0" smtClean="0">
              <a:ln>
                <a:noFill/>
              </a:ln>
              <a:solidFill>
                <a:schemeClr val="tx1"/>
              </a:solidFill>
              <a:effectLst/>
              <a:uLnTx/>
              <a:uFillTx/>
              <a:latin typeface="Times New Roman" pitchFamily="18" charset="0"/>
              <a:ea typeface="+mn-ea"/>
              <a:cs typeface="+mn-cs"/>
            </a:endParaRPr>
          </a:p>
        </p:txBody>
      </p:sp>
      <p:sp>
        <p:nvSpPr>
          <p:cNvPr id="6" name="Rectangle 10"/>
          <p:cNvSpPr txBox="1">
            <a:spLocks noChangeArrowheads="1"/>
          </p:cNvSpPr>
          <p:nvPr/>
        </p:nvSpPr>
        <p:spPr bwMode="auto">
          <a:xfrm>
            <a:off x="381000" y="1600200"/>
            <a:ext cx="7848600" cy="3200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1" fontAlgn="base" latinLnBrk="0" hangingPunct="1">
              <a:lnSpc>
                <a:spcPct val="100000"/>
              </a:lnSpc>
              <a:spcBef>
                <a:spcPct val="0"/>
              </a:spcBef>
              <a:spcAft>
                <a:spcPct val="0"/>
              </a:spcAft>
              <a:buClrTx/>
              <a:buSzTx/>
              <a:buFontTx/>
              <a:buNone/>
              <a:tabLst/>
              <a:defRPr/>
            </a:pPr>
            <a:r>
              <a:rPr lang="en-US" sz="4000" dirty="0" smtClean="0">
                <a:latin typeface="Baskerville Old Face" pitchFamily="18" charset="0"/>
              </a:rPr>
              <a:t>Texas Election Code</a:t>
            </a:r>
            <a:endParaRPr kumimoji="0" lang="en-US" sz="4000" i="0" u="none" strike="noStrike" kern="1200" cap="none" spc="0" normalizeH="0" baseline="0" noProof="0" dirty="0" smtClean="0">
              <a:ln>
                <a:noFill/>
              </a:ln>
              <a:solidFill>
                <a:schemeClr val="tx1"/>
              </a:solidFill>
              <a:effectLst/>
              <a:uLnTx/>
              <a:uFillTx/>
              <a:latin typeface="Baskerville Old Face" pitchFamily="18" charset="0"/>
              <a:ea typeface="+mn-ea"/>
              <a:cs typeface="+mn-cs"/>
            </a:endParaRP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endParaRPr lang="en-US" sz="2000" dirty="0" smtClean="0">
              <a:latin typeface="Baskerville Old Face" pitchFamily="18" charset="0"/>
            </a:endParaRP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r>
              <a:rPr lang="en-US" sz="2000" dirty="0" smtClean="0">
                <a:latin typeface="Baskerville Old Face" pitchFamily="18" charset="0"/>
              </a:rPr>
              <a:t>If an election is held within the 120 period it does not have to be held on a uniform election date nor does a city need permission from the Governor to hold the election on a non-uniform date.  Texas Election Code section 41.004.</a:t>
            </a: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endParaRPr lang="en-US" sz="1000" dirty="0" smtClean="0">
              <a:latin typeface="Baskerville Old Face" pitchFamily="18" charset="0"/>
            </a:endParaRP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r>
              <a:rPr kumimoji="0" lang="en-US" sz="2000" b="0" i="0" u="none" strike="noStrike" kern="1200" cap="none" spc="0" normalizeH="0" baseline="0" noProof="0" dirty="0" smtClean="0">
                <a:ln>
                  <a:noFill/>
                </a:ln>
                <a:solidFill>
                  <a:schemeClr val="tx1"/>
                </a:solidFill>
                <a:effectLst/>
                <a:uLnTx/>
                <a:uFillTx/>
                <a:latin typeface="Baskerville Old Face" pitchFamily="18" charset="0"/>
                <a:ea typeface="+mn-ea"/>
                <a:cs typeface="+mn-cs"/>
              </a:rPr>
              <a:t>If a municipality misses the opportunity to hold the election within</a:t>
            </a:r>
            <a:r>
              <a:rPr kumimoji="0" lang="en-US" sz="2000" b="0" i="0" u="none" strike="noStrike" kern="1200" cap="none" spc="0" normalizeH="0" noProof="0" dirty="0" smtClean="0">
                <a:ln>
                  <a:noFill/>
                </a:ln>
                <a:solidFill>
                  <a:schemeClr val="tx1"/>
                </a:solidFill>
                <a:effectLst/>
                <a:uLnTx/>
                <a:uFillTx/>
                <a:latin typeface="Baskerville Old Face" pitchFamily="18" charset="0"/>
                <a:ea typeface="+mn-ea"/>
                <a:cs typeface="+mn-cs"/>
              </a:rPr>
              <a:t> the 120 day period</a:t>
            </a:r>
            <a:r>
              <a:rPr kumimoji="0" lang="en-US" sz="2000" b="0" i="0" u="none" strike="noStrike" kern="1200" cap="none" spc="0" normalizeH="0" baseline="0" noProof="0" dirty="0" smtClean="0">
                <a:ln>
                  <a:noFill/>
                </a:ln>
                <a:solidFill>
                  <a:schemeClr val="tx1"/>
                </a:solidFill>
                <a:effectLst/>
                <a:uLnTx/>
                <a:uFillTx/>
                <a:latin typeface="Baskerville Old Face" pitchFamily="18" charset="0"/>
                <a:ea typeface="+mn-ea"/>
                <a:cs typeface="+mn-cs"/>
              </a:rPr>
              <a:t>,</a:t>
            </a:r>
            <a:r>
              <a:rPr kumimoji="0" lang="en-US" sz="2000" b="0" i="0" u="none" strike="noStrike" kern="1200" cap="none" spc="0" normalizeH="0" noProof="0" dirty="0" smtClean="0">
                <a:ln>
                  <a:noFill/>
                </a:ln>
                <a:solidFill>
                  <a:schemeClr val="tx1"/>
                </a:solidFill>
                <a:effectLst/>
                <a:uLnTx/>
                <a:uFillTx/>
                <a:latin typeface="Baskerville Old Face" pitchFamily="18" charset="0"/>
                <a:ea typeface="+mn-ea"/>
                <a:cs typeface="+mn-cs"/>
              </a:rPr>
              <a:t> the election must then be held on the next uniform election date</a:t>
            </a:r>
            <a:r>
              <a:rPr lang="en-US" sz="2000" dirty="0" smtClean="0">
                <a:latin typeface="Baskerville Old Face" pitchFamily="18" charset="0"/>
              </a:rPr>
              <a:t> unless the Governor grants permission for a special election.</a:t>
            </a:r>
            <a:r>
              <a:rPr kumimoji="0" lang="en-US" sz="2000" b="0" i="0" u="none" strike="noStrike" kern="1200" cap="none" spc="0" normalizeH="0" noProof="0" dirty="0" smtClean="0">
                <a:ln>
                  <a:noFill/>
                </a:ln>
                <a:solidFill>
                  <a:schemeClr val="tx1"/>
                </a:solidFill>
                <a:effectLst/>
                <a:uLnTx/>
                <a:uFillTx/>
                <a:latin typeface="Baskerville Old Face" pitchFamily="18" charset="0"/>
                <a:ea typeface="+mn-ea"/>
                <a:cs typeface="+mn-cs"/>
              </a:rPr>
              <a:t>   Texas Election Code Section 41.004.</a:t>
            </a: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endParaRPr kumimoji="0" lang="en-US" sz="1000" b="0" i="0" u="none" strike="noStrike" kern="1200" cap="none" spc="0" normalizeH="0" noProof="0" dirty="0" smtClean="0">
              <a:ln>
                <a:noFill/>
              </a:ln>
              <a:solidFill>
                <a:schemeClr val="tx1"/>
              </a:solidFill>
              <a:effectLst/>
              <a:uLnTx/>
              <a:uFillTx/>
              <a:latin typeface="Baskerville Old Face" pitchFamily="18" charset="0"/>
              <a:ea typeface="+mn-ea"/>
              <a:cs typeface="+mn-cs"/>
            </a:endParaRP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r>
              <a:rPr lang="en-US" sz="2000" dirty="0" smtClean="0">
                <a:latin typeface="Baskerville Old Face" pitchFamily="18" charset="0"/>
              </a:rPr>
              <a:t>Next uniform election date is May 10, 2014.</a:t>
            </a: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endParaRPr kumimoji="0" lang="en-US" sz="1000" b="0" i="0" u="none" strike="noStrike" kern="1200" cap="none" spc="0" normalizeH="0" noProof="0" dirty="0" smtClean="0">
              <a:ln>
                <a:noFill/>
              </a:ln>
              <a:solidFill>
                <a:schemeClr val="tx1"/>
              </a:solidFill>
              <a:effectLst/>
              <a:uLnTx/>
              <a:uFillTx/>
              <a:latin typeface="Baskerville Old Face" pitchFamily="18" charset="0"/>
              <a:ea typeface="+mn-ea"/>
              <a:cs typeface="+mn-cs"/>
            </a:endParaRP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r>
              <a:rPr kumimoji="0" lang="en-US" sz="2000" b="0" i="0" u="none" strike="noStrike" kern="1200" cap="none" spc="0" normalizeH="0" noProof="0" dirty="0" smtClean="0">
                <a:ln>
                  <a:noFill/>
                </a:ln>
                <a:solidFill>
                  <a:schemeClr val="tx1"/>
                </a:solidFill>
                <a:effectLst/>
                <a:uLnTx/>
                <a:uFillTx/>
                <a:latin typeface="Baskerville Old Face" pitchFamily="18" charset="0"/>
                <a:ea typeface="+mn-ea"/>
                <a:cs typeface="+mn-cs"/>
              </a:rPr>
              <a:t>Section 41.001(d) of the Texas Election Code states that the County Elections administrator is </a:t>
            </a:r>
            <a:r>
              <a:rPr kumimoji="0" lang="en-US" sz="2000" b="0" i="0" u="sng" strike="noStrike" kern="1200" cap="none" spc="0" normalizeH="0" noProof="0" dirty="0" smtClean="0">
                <a:ln>
                  <a:noFill/>
                </a:ln>
                <a:solidFill>
                  <a:schemeClr val="tx1"/>
                </a:solidFill>
                <a:effectLst/>
                <a:uLnTx/>
                <a:uFillTx/>
                <a:latin typeface="Baskerville Old Face" pitchFamily="18" charset="0"/>
                <a:ea typeface="+mn-ea"/>
                <a:cs typeface="+mn-cs"/>
              </a:rPr>
              <a:t>NOT</a:t>
            </a:r>
            <a:r>
              <a:rPr kumimoji="0" lang="en-US" sz="2000" b="0" i="0" strike="noStrike" kern="1200" cap="none" spc="0" normalizeH="0" noProof="0" dirty="0" smtClean="0">
                <a:ln>
                  <a:noFill/>
                </a:ln>
                <a:solidFill>
                  <a:schemeClr val="tx1"/>
                </a:solidFill>
                <a:effectLst/>
                <a:uLnTx/>
                <a:uFillTx/>
                <a:latin typeface="Baskerville Old Face" pitchFamily="18" charset="0"/>
                <a:ea typeface="+mn-ea"/>
                <a:cs typeface="+mn-cs"/>
              </a:rPr>
              <a:t> required to furnish election services on May of even numbered years.</a:t>
            </a:r>
            <a:endParaRPr kumimoji="0" lang="en-US" sz="2000" b="0" i="0" u="none" strike="noStrike" kern="1200" cap="none" spc="0" normalizeH="0" noProof="0" dirty="0" smtClean="0">
              <a:ln>
                <a:noFill/>
              </a:ln>
              <a:solidFill>
                <a:schemeClr val="tx1"/>
              </a:solidFill>
              <a:effectLst/>
              <a:uLnTx/>
              <a:uFillTx/>
              <a:latin typeface="Baskerville Old Face" pitchFamily="18" charset="0"/>
              <a:ea typeface="+mn-ea"/>
              <a:cs typeface="+mn-cs"/>
            </a:endParaRP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endParaRPr kumimoji="0" lang="en-US" sz="2000" b="0" i="0" u="none" strike="noStrike" kern="1200" cap="none" spc="0" normalizeH="0" noProof="0" dirty="0" smtClean="0">
              <a:ln>
                <a:noFill/>
              </a:ln>
              <a:solidFill>
                <a:schemeClr val="tx1"/>
              </a:solidFill>
              <a:effectLst/>
              <a:uLnTx/>
              <a:uFillTx/>
              <a:latin typeface="Baskerville Old Face" pitchFamily="18" charset="0"/>
              <a:ea typeface="+mn-ea"/>
              <a:cs typeface="+mn-cs"/>
            </a:endParaRP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endParaRPr kumimoji="0" lang="en-US" sz="2000" b="0" i="0" u="none" strike="noStrike" kern="1200" cap="none" spc="0" normalizeH="0" baseline="0" noProof="0" dirty="0" smtClean="0">
              <a:ln>
                <a:noFill/>
              </a:ln>
              <a:solidFill>
                <a:schemeClr val="tx1"/>
              </a:solidFill>
              <a:effectLst/>
              <a:uLnTx/>
              <a:uFillTx/>
              <a:latin typeface="Baskerville Old Face" pitchFamily="18" charset="0"/>
              <a:ea typeface="+mn-ea"/>
              <a:cs typeface="+mn-cs"/>
            </a:endParaRPr>
          </a:p>
          <a:p>
            <a:pPr marL="342900" marR="0" lvl="0" indent="-342900" algn="ctr" defTabSz="914400" rtl="0" eaLnBrk="1" fontAlgn="base" latinLnBrk="0" hangingPunct="1">
              <a:lnSpc>
                <a:spcPct val="100000"/>
              </a:lnSpc>
              <a:spcBef>
                <a:spcPct val="0"/>
              </a:spcBef>
              <a:spcAft>
                <a:spcPct val="0"/>
              </a:spcAft>
              <a:buClrTx/>
              <a:buSzTx/>
              <a:buFontTx/>
              <a:buNone/>
              <a:tabLst/>
              <a:defRPr/>
            </a:pPr>
            <a:endParaRPr kumimoji="0" lang="en-US" sz="2400" b="1" i="1" u="none" strike="noStrike" kern="1200" cap="none" spc="0" normalizeH="0" baseline="0" noProof="0" dirty="0" smtClean="0">
              <a:ln>
                <a:noFill/>
              </a:ln>
              <a:solidFill>
                <a:schemeClr val="tx1"/>
              </a:solidFill>
              <a:effectLst/>
              <a:uLnTx/>
              <a:uFillTx/>
              <a:latin typeface="Times New Roman" pitchFamily="18" charset="0"/>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sz="2400" b="1" i="1" u="none" strike="noStrike" kern="1200" cap="none" spc="0" normalizeH="0" baseline="0" noProof="0" dirty="0" smtClean="0">
              <a:ln>
                <a:noFill/>
              </a:ln>
              <a:solidFill>
                <a:schemeClr val="tx1"/>
              </a:solidFill>
              <a:effectLst/>
              <a:uLnTx/>
              <a:uFillTx/>
              <a:latin typeface="Times New Roman" pitchFamily="18" charset="0"/>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ity PPt"/>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Rectangle 10"/>
          <p:cNvSpPr txBox="1">
            <a:spLocks noChangeArrowheads="1"/>
          </p:cNvSpPr>
          <p:nvPr/>
        </p:nvSpPr>
        <p:spPr bwMode="auto">
          <a:xfrm>
            <a:off x="228600" y="1447800"/>
            <a:ext cx="7848600" cy="3200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b="1" i="1" u="none" strike="noStrike" kern="1200" cap="none" spc="0" normalizeH="0" baseline="0" noProof="0" dirty="0" smtClean="0">
              <a:ln>
                <a:noFill/>
              </a:ln>
              <a:solidFill>
                <a:schemeClr val="tx1"/>
              </a:solidFill>
              <a:effectLst/>
              <a:uLnTx/>
              <a:uFillTx/>
              <a:latin typeface="Times New Roman" pitchFamily="18" charset="0"/>
              <a:ea typeface="+mn-ea"/>
              <a:cs typeface="+mn-cs"/>
            </a:endParaRPr>
          </a:p>
        </p:txBody>
      </p:sp>
      <p:sp>
        <p:nvSpPr>
          <p:cNvPr id="6" name="Rectangle 10"/>
          <p:cNvSpPr txBox="1">
            <a:spLocks noChangeArrowheads="1"/>
          </p:cNvSpPr>
          <p:nvPr/>
        </p:nvSpPr>
        <p:spPr bwMode="auto">
          <a:xfrm>
            <a:off x="381000" y="1600200"/>
            <a:ext cx="7848600" cy="3200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1" fontAlgn="base" latinLnBrk="0" hangingPunct="1">
              <a:lnSpc>
                <a:spcPct val="100000"/>
              </a:lnSpc>
              <a:spcBef>
                <a:spcPct val="0"/>
              </a:spcBef>
              <a:spcAft>
                <a:spcPct val="0"/>
              </a:spcAft>
              <a:buClrTx/>
              <a:buSzTx/>
              <a:buFontTx/>
              <a:buNone/>
              <a:tabLst/>
              <a:defRPr/>
            </a:pPr>
            <a:r>
              <a:rPr lang="en-US" sz="4000" noProof="0" dirty="0" smtClean="0">
                <a:latin typeface="Baskerville Old Face" pitchFamily="18" charset="0"/>
              </a:rPr>
              <a:t>El Paso Charter Amendment</a:t>
            </a:r>
            <a:endParaRPr kumimoji="0" lang="en-US" sz="4000" i="0" u="none" strike="noStrike" kern="1200" cap="none" spc="0" normalizeH="0" baseline="0" noProof="0" dirty="0" smtClean="0">
              <a:ln>
                <a:noFill/>
              </a:ln>
              <a:solidFill>
                <a:schemeClr val="tx1"/>
              </a:solidFill>
              <a:effectLst/>
              <a:uLnTx/>
              <a:uFillTx/>
              <a:latin typeface="Baskerville Old Face" pitchFamily="18" charset="0"/>
              <a:ea typeface="+mn-ea"/>
              <a:cs typeface="+mn-cs"/>
            </a:endParaRP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endParaRPr lang="en-US" sz="2000" dirty="0" smtClean="0">
              <a:latin typeface="Baskerville Old Face" pitchFamily="18" charset="0"/>
            </a:endParaRP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r>
              <a:rPr lang="en-US" sz="2000" dirty="0" smtClean="0">
                <a:latin typeface="Baskerville Old Face" pitchFamily="18" charset="0"/>
              </a:rPr>
              <a:t>Section 2.3 states that when a special election is required by a provision of this Charter, it will be scheduled for the</a:t>
            </a:r>
          </a:p>
          <a:p>
            <a:pPr marL="800100" lvl="1" indent="-342900">
              <a:buFont typeface="Wingdings" pitchFamily="2" charset="2"/>
              <a:buChar char="§"/>
              <a:defRPr/>
            </a:pPr>
            <a:endParaRPr lang="en-US" sz="2000" dirty="0" smtClean="0">
              <a:latin typeface="Baskerville Old Face" pitchFamily="18" charset="0"/>
            </a:endParaRPr>
          </a:p>
          <a:p>
            <a:pPr marL="800100" lvl="1" indent="-342900">
              <a:buFont typeface="Wingdings" pitchFamily="2" charset="2"/>
              <a:buChar char="§"/>
              <a:defRPr/>
            </a:pPr>
            <a:r>
              <a:rPr lang="en-US" sz="2000" dirty="0" smtClean="0">
                <a:latin typeface="Baskerville Old Face" pitchFamily="18" charset="0"/>
              </a:rPr>
              <a:t>Next uniform election date or</a:t>
            </a:r>
          </a:p>
          <a:p>
            <a:pPr marL="800100" lvl="1" indent="-342900">
              <a:buFont typeface="Wingdings" pitchFamily="2" charset="2"/>
              <a:buChar char="§"/>
              <a:defRPr/>
            </a:pPr>
            <a:endParaRPr lang="en-US" sz="2000" dirty="0" smtClean="0">
              <a:latin typeface="Baskerville Old Face" pitchFamily="18" charset="0"/>
            </a:endParaRPr>
          </a:p>
          <a:p>
            <a:pPr marL="800100" lvl="1" indent="-342900">
              <a:buFont typeface="Wingdings" pitchFamily="2" charset="2"/>
              <a:buChar char="§"/>
              <a:defRPr/>
            </a:pPr>
            <a:r>
              <a:rPr lang="en-US" sz="2000" dirty="0" smtClean="0">
                <a:latin typeface="Baskerville Old Face" pitchFamily="18" charset="0"/>
              </a:rPr>
              <a:t>The date of the next election that will be conducted by the County Elections Administrator</a:t>
            </a:r>
          </a:p>
          <a:p>
            <a:pPr marL="800100" lvl="1" indent="-342900">
              <a:buFont typeface="Wingdings" pitchFamily="2" charset="2"/>
              <a:buChar char="§"/>
              <a:defRPr/>
            </a:pPr>
            <a:endParaRPr lang="en-US" sz="2000" dirty="0" smtClean="0">
              <a:latin typeface="Baskerville Old Face"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ity PPt"/>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Rectangle 10"/>
          <p:cNvSpPr txBox="1">
            <a:spLocks noChangeArrowheads="1"/>
          </p:cNvSpPr>
          <p:nvPr/>
        </p:nvSpPr>
        <p:spPr bwMode="auto">
          <a:xfrm>
            <a:off x="228600" y="1447800"/>
            <a:ext cx="7848600" cy="3200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b="1" i="1" u="none" strike="noStrike" kern="1200" cap="none" spc="0" normalizeH="0" baseline="0" noProof="0" dirty="0" smtClean="0">
              <a:ln>
                <a:noFill/>
              </a:ln>
              <a:solidFill>
                <a:schemeClr val="tx1"/>
              </a:solidFill>
              <a:effectLst/>
              <a:uLnTx/>
              <a:uFillTx/>
              <a:latin typeface="Times New Roman" pitchFamily="18" charset="0"/>
              <a:ea typeface="+mn-ea"/>
              <a:cs typeface="+mn-cs"/>
            </a:endParaRPr>
          </a:p>
        </p:txBody>
      </p:sp>
      <p:sp>
        <p:nvSpPr>
          <p:cNvPr id="6" name="Rectangle 10"/>
          <p:cNvSpPr txBox="1">
            <a:spLocks noChangeArrowheads="1"/>
          </p:cNvSpPr>
          <p:nvPr/>
        </p:nvSpPr>
        <p:spPr bwMode="auto">
          <a:xfrm>
            <a:off x="381000" y="1600200"/>
            <a:ext cx="7848600" cy="3200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1" fontAlgn="base" latinLnBrk="0" hangingPunct="1">
              <a:lnSpc>
                <a:spcPct val="100000"/>
              </a:lnSpc>
              <a:spcBef>
                <a:spcPct val="0"/>
              </a:spcBef>
              <a:spcAft>
                <a:spcPct val="0"/>
              </a:spcAft>
              <a:buClrTx/>
              <a:buSzTx/>
              <a:buFontTx/>
              <a:buNone/>
              <a:tabLst/>
              <a:defRPr/>
            </a:pPr>
            <a:r>
              <a:rPr lang="en-US" sz="4000" dirty="0" smtClean="0">
                <a:latin typeface="Baskerville Old Face" pitchFamily="18" charset="0"/>
              </a:rPr>
              <a:t>Potential Dates</a:t>
            </a:r>
            <a:endParaRPr kumimoji="0" lang="en-US" sz="4000" i="0" u="none" strike="noStrike" kern="1200" cap="none" spc="0" normalizeH="0" baseline="0" noProof="0" dirty="0" smtClean="0">
              <a:ln>
                <a:noFill/>
              </a:ln>
              <a:solidFill>
                <a:schemeClr val="tx1"/>
              </a:solidFill>
              <a:effectLst/>
              <a:uLnTx/>
              <a:uFillTx/>
              <a:latin typeface="Baskerville Old Face" pitchFamily="18" charset="0"/>
              <a:ea typeface="+mn-ea"/>
              <a:cs typeface="+mn-cs"/>
            </a:endParaRP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endParaRPr lang="en-US" sz="1000" dirty="0" smtClean="0">
              <a:latin typeface="Baskerville Old Face" pitchFamily="18" charset="0"/>
            </a:endParaRP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r>
              <a:rPr lang="en-US" sz="2000" dirty="0" smtClean="0">
                <a:latin typeface="Baskerville Old Face" pitchFamily="18" charset="0"/>
              </a:rPr>
              <a:t>Next uniform election date:  May 10, 2014</a:t>
            </a:r>
          </a:p>
          <a:p>
            <a:pPr marL="800100" lvl="1" indent="-342900">
              <a:buFont typeface="Wingdings" pitchFamily="2" charset="2"/>
              <a:buChar char="§"/>
            </a:pPr>
            <a:r>
              <a:rPr lang="en-US" sz="2000" dirty="0" smtClean="0">
                <a:latin typeface="Baskerville Old Face" pitchFamily="18" charset="0"/>
              </a:rPr>
              <a:t>County is not legally obligated to furnish election services for this election</a:t>
            </a:r>
          </a:p>
          <a:p>
            <a:pPr marL="800100" lvl="1" indent="-342900">
              <a:buFont typeface="Wingdings" pitchFamily="2" charset="2"/>
              <a:buChar char="§"/>
            </a:pPr>
            <a:r>
              <a:rPr lang="en-US" sz="2000" dirty="0" smtClean="0">
                <a:latin typeface="Baskerville Old Face" pitchFamily="18" charset="0"/>
              </a:rPr>
              <a:t>Do not have the machines or staff to hold election</a:t>
            </a:r>
          </a:p>
          <a:p>
            <a:pPr marL="800100" lvl="1" indent="-342900">
              <a:buFont typeface="Wingdings" pitchFamily="2" charset="2"/>
              <a:buChar char="§"/>
            </a:pPr>
            <a:r>
              <a:rPr lang="en-US" sz="2000" dirty="0" smtClean="0">
                <a:latin typeface="Baskerville Old Face" pitchFamily="18" charset="0"/>
              </a:rPr>
              <a:t>County Election Administrator is declining to assist</a:t>
            </a: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endParaRPr lang="en-US" sz="2000" dirty="0" smtClean="0">
              <a:latin typeface="Baskerville Old Face" pitchFamily="18" charset="0"/>
            </a:endParaRP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r>
              <a:rPr lang="en-US" sz="2000" dirty="0" smtClean="0">
                <a:latin typeface="Baskerville Old Face" pitchFamily="18" charset="0"/>
              </a:rPr>
              <a:t>July 19, 2014</a:t>
            </a:r>
          </a:p>
          <a:p>
            <a:pPr marL="800100" lvl="1" indent="-342900">
              <a:buFont typeface="Wingdings" pitchFamily="2" charset="2"/>
              <a:buChar char="§"/>
            </a:pPr>
            <a:r>
              <a:rPr lang="en-US" sz="2000" dirty="0" smtClean="0">
                <a:latin typeface="Baskerville Old Face" pitchFamily="18" charset="0"/>
              </a:rPr>
              <a:t>Will need permission from the governor</a:t>
            </a:r>
          </a:p>
          <a:p>
            <a:pPr marL="800100" lvl="1" indent="-342900">
              <a:buFont typeface="Wingdings" pitchFamily="2" charset="2"/>
              <a:buChar char="§"/>
            </a:pPr>
            <a:r>
              <a:rPr lang="en-US" sz="2000" dirty="0" smtClean="0">
                <a:latin typeface="Baskerville Old Face" pitchFamily="18" charset="0"/>
              </a:rPr>
              <a:t>County Election Administrator willing and able to enter into a contract to furnish election services </a:t>
            </a:r>
            <a:endParaRPr kumimoji="0" lang="en-US" sz="2000" b="0" i="0" u="none" strike="noStrike" kern="1200" cap="none" spc="0" normalizeH="0" noProof="0" dirty="0" smtClean="0">
              <a:ln>
                <a:noFill/>
              </a:ln>
              <a:solidFill>
                <a:schemeClr val="tx1"/>
              </a:solidFill>
              <a:effectLst/>
              <a:uLnTx/>
              <a:uFillTx/>
              <a:latin typeface="Baskerville Old Face" pitchFamily="18" charset="0"/>
              <a:ea typeface="+mn-ea"/>
              <a:cs typeface="+mn-cs"/>
            </a:endParaRPr>
          </a:p>
          <a:p>
            <a:pPr marL="800100" lvl="1" indent="-342900">
              <a:buFont typeface="Wingdings" pitchFamily="2" charset="2"/>
              <a:buChar char="§"/>
            </a:pPr>
            <a:r>
              <a:rPr lang="en-US" sz="2000" baseline="0" dirty="0" smtClean="0">
                <a:latin typeface="Baskerville Old Face" pitchFamily="18" charset="0"/>
              </a:rPr>
              <a:t>Approximate cost</a:t>
            </a:r>
            <a:r>
              <a:rPr lang="en-US" sz="2000" dirty="0" smtClean="0">
                <a:latin typeface="Baskerville Old Face" pitchFamily="18" charset="0"/>
              </a:rPr>
              <a:t> to hold an election is $180K - $250K</a:t>
            </a:r>
            <a:endParaRPr kumimoji="0" lang="en-US" sz="2000" b="0" i="0" u="none" strike="noStrike" kern="1200" cap="none" spc="0" normalizeH="0" baseline="0" noProof="0" dirty="0" smtClean="0">
              <a:ln>
                <a:noFill/>
              </a:ln>
              <a:solidFill>
                <a:schemeClr val="tx1"/>
              </a:solidFill>
              <a:effectLst/>
              <a:uLnTx/>
              <a:uFillTx/>
              <a:latin typeface="Baskerville Old Face" pitchFamily="18" charset="0"/>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ity PPt"/>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Rectangle 10"/>
          <p:cNvSpPr txBox="1">
            <a:spLocks noChangeArrowheads="1"/>
          </p:cNvSpPr>
          <p:nvPr/>
        </p:nvSpPr>
        <p:spPr bwMode="auto">
          <a:xfrm>
            <a:off x="228600" y="1447800"/>
            <a:ext cx="7848600" cy="3200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b="1" i="1" u="none" strike="noStrike" kern="1200" cap="none" spc="0" normalizeH="0" baseline="0" noProof="0" dirty="0" smtClean="0">
              <a:ln>
                <a:noFill/>
              </a:ln>
              <a:solidFill>
                <a:schemeClr val="tx1"/>
              </a:solidFill>
              <a:effectLst/>
              <a:uLnTx/>
              <a:uFillTx/>
              <a:latin typeface="Times New Roman" pitchFamily="18" charset="0"/>
              <a:ea typeface="+mn-ea"/>
              <a:cs typeface="+mn-cs"/>
            </a:endParaRPr>
          </a:p>
        </p:txBody>
      </p:sp>
      <p:sp>
        <p:nvSpPr>
          <p:cNvPr id="6" name="Rectangle 10"/>
          <p:cNvSpPr txBox="1">
            <a:spLocks noChangeArrowheads="1"/>
          </p:cNvSpPr>
          <p:nvPr/>
        </p:nvSpPr>
        <p:spPr bwMode="auto">
          <a:xfrm>
            <a:off x="381000" y="1600200"/>
            <a:ext cx="7848600" cy="3200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1" fontAlgn="base" latinLnBrk="0" hangingPunct="1">
              <a:lnSpc>
                <a:spcPct val="100000"/>
              </a:lnSpc>
              <a:spcBef>
                <a:spcPct val="0"/>
              </a:spcBef>
              <a:spcAft>
                <a:spcPct val="0"/>
              </a:spcAft>
              <a:buClrTx/>
              <a:buSzTx/>
              <a:buFontTx/>
              <a:buNone/>
              <a:tabLst/>
              <a:defRPr/>
            </a:pPr>
            <a:r>
              <a:rPr lang="en-US" sz="4000" dirty="0" smtClean="0">
                <a:latin typeface="Baskerville Old Face" pitchFamily="18" charset="0"/>
              </a:rPr>
              <a:t>Potential Dates (Continued)</a:t>
            </a:r>
            <a:endParaRPr kumimoji="0" lang="en-US" sz="4000" i="0" u="none" strike="noStrike" kern="1200" cap="none" spc="0" normalizeH="0" baseline="0" noProof="0" dirty="0" smtClean="0">
              <a:ln>
                <a:noFill/>
              </a:ln>
              <a:solidFill>
                <a:schemeClr val="tx1"/>
              </a:solidFill>
              <a:effectLst/>
              <a:uLnTx/>
              <a:uFillTx/>
              <a:latin typeface="Baskerville Old Face" pitchFamily="18" charset="0"/>
              <a:ea typeface="+mn-ea"/>
              <a:cs typeface="+mn-cs"/>
            </a:endParaRP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endParaRPr lang="en-US" sz="2000" dirty="0" smtClean="0">
              <a:latin typeface="Baskerville Old Face" pitchFamily="18" charset="0"/>
            </a:endParaRPr>
          </a:p>
          <a:p>
            <a:pPr marL="342900" marR="0" lvl="0" indent="-342900" defTabSz="914400" rtl="0" eaLnBrk="1" fontAlgn="base" latinLnBrk="0" hangingPunct="1">
              <a:lnSpc>
                <a:spcPct val="100000"/>
              </a:lnSpc>
              <a:spcBef>
                <a:spcPct val="0"/>
              </a:spcBef>
              <a:spcAft>
                <a:spcPct val="0"/>
              </a:spcAft>
              <a:buClrTx/>
              <a:buSzTx/>
              <a:buFont typeface="Wingdings" pitchFamily="2" charset="2"/>
              <a:buChar char="§"/>
              <a:tabLst/>
              <a:defRPr/>
            </a:pPr>
            <a:r>
              <a:rPr lang="en-US" sz="2000" dirty="0" smtClean="0">
                <a:latin typeface="Baskerville Old Face" pitchFamily="18" charset="0"/>
              </a:rPr>
              <a:t>November 4, 2014</a:t>
            </a:r>
          </a:p>
          <a:p>
            <a:pPr marL="800100" lvl="1" indent="-342900">
              <a:buFont typeface="Wingdings" pitchFamily="2" charset="2"/>
              <a:buChar char="§"/>
            </a:pPr>
            <a:r>
              <a:rPr lang="en-US" sz="2000" dirty="0" smtClean="0">
                <a:latin typeface="Baskerville Old Face" pitchFamily="18" charset="0"/>
              </a:rPr>
              <a:t>County will be obligated to enter into a contract to furnish election services</a:t>
            </a:r>
          </a:p>
          <a:p>
            <a:pPr marL="800100" lvl="1" indent="-342900">
              <a:buFont typeface="Wingdings" pitchFamily="2" charset="2"/>
              <a:buChar char="§"/>
            </a:pPr>
            <a:r>
              <a:rPr lang="en-US" sz="2000" dirty="0" smtClean="0">
                <a:latin typeface="Baskerville Old Face" pitchFamily="18" charset="0"/>
              </a:rPr>
              <a:t>Will be able to split the costs with other entities holding elections on that date</a:t>
            </a:r>
          </a:p>
          <a:p>
            <a:pPr marL="800100" lvl="1" indent="-342900">
              <a:buFont typeface="Wingdings" pitchFamily="2" charset="2"/>
              <a:buChar char="§"/>
            </a:pPr>
            <a:r>
              <a:rPr lang="en-US" sz="2000" dirty="0" smtClean="0">
                <a:latin typeface="Baskerville Old Face" pitchFamily="18" charset="0"/>
              </a:rPr>
              <a:t>Approximate cost to hold an election is $130K - $150K </a:t>
            </a:r>
          </a:p>
          <a:p>
            <a:pPr marL="800100" lvl="1" indent="-342900">
              <a:buFont typeface="Wingdings" pitchFamily="2" charset="2"/>
              <a:buChar char="§"/>
            </a:pPr>
            <a:endParaRPr lang="en-US" sz="2000" dirty="0" smtClean="0">
              <a:latin typeface="Baskerville Old Face"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endParaRPr lang="en-US" smtClean="0"/>
          </a:p>
        </p:txBody>
      </p:sp>
      <p:pic>
        <p:nvPicPr>
          <p:cNvPr id="20483" name="Picture 2" descr="City PPt"/>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0484" name="Rectangle 3"/>
          <p:cNvSpPr>
            <a:spLocks noChangeArrowheads="1"/>
          </p:cNvSpPr>
          <p:nvPr/>
        </p:nvSpPr>
        <p:spPr bwMode="auto">
          <a:xfrm>
            <a:off x="1524000" y="2057400"/>
            <a:ext cx="5867400" cy="769938"/>
          </a:xfrm>
          <a:prstGeom prst="rect">
            <a:avLst/>
          </a:prstGeom>
          <a:noFill/>
          <a:ln w="9525">
            <a:noFill/>
            <a:miter lim="800000"/>
            <a:headEnd/>
            <a:tailEnd/>
          </a:ln>
        </p:spPr>
        <p:txBody>
          <a:bodyPr>
            <a:spAutoFit/>
          </a:bodyPr>
          <a:lstStyle/>
          <a:p>
            <a:r>
              <a:rPr lang="en-US" sz="4400">
                <a:cs typeface="Times New Roman" pitchFamily="18" charset="0"/>
              </a:rPr>
              <a:t>Questions / Comments</a:t>
            </a:r>
            <a:endParaRPr lang="en-US" sz="4400"/>
          </a:p>
        </p:txBody>
      </p:sp>
      <p:pic>
        <p:nvPicPr>
          <p:cNvPr id="20485" name="Picture 4"/>
          <p:cNvPicPr>
            <a:picLocks noChangeAspect="1" noChangeArrowheads="1"/>
          </p:cNvPicPr>
          <p:nvPr/>
        </p:nvPicPr>
        <p:blipFill>
          <a:blip r:embed="rId3" cstate="print"/>
          <a:srcRect/>
          <a:stretch>
            <a:fillRect/>
          </a:stretch>
        </p:blipFill>
        <p:spPr bwMode="auto">
          <a:xfrm>
            <a:off x="3352800" y="3048000"/>
            <a:ext cx="1803400" cy="18415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8411</TotalTime>
  <Words>611</Words>
  <Application>Microsoft Office PowerPoint</Application>
  <PresentationFormat>On-screen Show (4:3)</PresentationFormat>
  <Paragraphs>53</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Slide 1</vt:lpstr>
      <vt:lpstr>Slide 2</vt:lpstr>
      <vt:lpstr>Slide 3</vt:lpstr>
      <vt:lpstr>Slide 4</vt:lpstr>
      <vt:lpstr>Slide 5</vt:lpstr>
      <vt:lpstr>Slide 6</vt:lpstr>
      <vt:lpstr>Slide 7</vt:lpstr>
      <vt:lpstr>Slide 8</vt:lpstr>
    </vt:vector>
  </TitlesOfParts>
  <Company>System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Users</dc:creator>
  <cp:lastModifiedBy>user1</cp:lastModifiedBy>
  <cp:revision>230</cp:revision>
  <dcterms:created xsi:type="dcterms:W3CDTF">2008-12-24T00:14:06Z</dcterms:created>
  <dcterms:modified xsi:type="dcterms:W3CDTF">2013-12-09T23:43:06Z</dcterms:modified>
</cp:coreProperties>
</file>